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6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E21FC63-7214-4E9F-8679-92A51E089F5D}"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2336067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21FC63-7214-4E9F-8679-92A51E089F5D}"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2395419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21FC63-7214-4E9F-8679-92A51E089F5D}"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4060220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E21FC63-7214-4E9F-8679-92A51E089F5D}" type="datetimeFigureOut">
              <a:rPr lang="en-GB" smtClean="0"/>
              <a:t>07/10/2020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3576283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E21FC63-7214-4E9F-8679-92A51E089F5D}" type="datetimeFigureOut">
              <a:rPr lang="en-GB" smtClean="0"/>
              <a:t>07/10/2020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372315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E21FC63-7214-4E9F-8679-92A51E089F5D}" type="datetimeFigureOut">
              <a:rPr lang="en-GB" smtClean="0"/>
              <a:t>07/10/2020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3931205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21FC63-7214-4E9F-8679-92A51E089F5D}" type="datetimeFigureOut">
              <a:rPr lang="en-GB" smtClean="0"/>
              <a:t>07/10/2020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3184708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E21FC63-7214-4E9F-8679-92A51E089F5D}" type="datetimeFigureOut">
              <a:rPr lang="en-GB" smtClean="0"/>
              <a:t>07/10/2020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1866558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E21FC63-7214-4E9F-8679-92A51E089F5D}" type="datetimeFigureOut">
              <a:rPr lang="en-GB" smtClean="0"/>
              <a:t>07/10/2020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3334457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21FC63-7214-4E9F-8679-92A51E089F5D}"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71245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21FC63-7214-4E9F-8679-92A51E089F5D}"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433031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21FC63-7214-4E9F-8679-92A51E089F5D}"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23798365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21FC63-7214-4E9F-8679-92A51E089F5D}"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609134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E21FC63-7214-4E9F-8679-92A51E089F5D}"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370992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21FC63-7214-4E9F-8679-92A51E089F5D}"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3833424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21FC63-7214-4E9F-8679-92A51E089F5D}" type="datetimeFigureOut">
              <a:rPr lang="en-GB" smtClean="0"/>
              <a:t>07/10/2020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C997FD-2C6C-4CD4-989C-955FE4DAE112}" type="slidenum">
              <a:rPr lang="en-GB" smtClean="0"/>
              <a:t>‹#›</a:t>
            </a:fld>
            <a:endParaRPr lang="en-GB"/>
          </a:p>
        </p:txBody>
      </p:sp>
    </p:spTree>
    <p:extLst>
      <p:ext uri="{BB962C8B-B14F-4D97-AF65-F5344CB8AC3E}">
        <p14:creationId xmlns:p14="http://schemas.microsoft.com/office/powerpoint/2010/main" val="1974107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E21FC63-7214-4E9F-8679-92A51E089F5D}" type="datetimeFigureOut">
              <a:rPr lang="en-GB" smtClean="0"/>
              <a:t>07/10/2020</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DC997FD-2C6C-4CD4-989C-955FE4DAE112}" type="slidenum">
              <a:rPr lang="en-GB" smtClean="0"/>
              <a:t>‹#›</a:t>
            </a:fld>
            <a:endParaRPr lang="en-GB"/>
          </a:p>
        </p:txBody>
      </p:sp>
    </p:spTree>
    <p:extLst>
      <p:ext uri="{BB962C8B-B14F-4D97-AF65-F5344CB8AC3E}">
        <p14:creationId xmlns:p14="http://schemas.microsoft.com/office/powerpoint/2010/main" val="9013585"/>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scranton.edu/faculty/hussain/teaching/mba503c/MBA503C02.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anose="02020603050405020304" pitchFamily="18" charset="0"/>
                <a:cs typeface="Times New Roman" panose="02020603050405020304" pitchFamily="18" charset="0"/>
              </a:rPr>
              <a:t>Securities and Investments Course Impact on Own Financial Plans</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2400" dirty="0" smtClean="0">
                <a:latin typeface="Times New Roman" panose="02020603050405020304" pitchFamily="18" charset="0"/>
                <a:cs typeface="Times New Roman" panose="02020603050405020304" pitchFamily="18" charset="0"/>
              </a:rPr>
              <a:t>Presentation By:</a:t>
            </a:r>
          </a:p>
          <a:p>
            <a:pPr marL="0" indent="0">
              <a:buNone/>
            </a:pP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8878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anose="02020603050405020304" pitchFamily="18" charset="0"/>
                <a:cs typeface="Times New Roman" panose="02020603050405020304" pitchFamily="18" charset="0"/>
              </a:rPr>
              <a:t>Focus of the Presentation</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2400" dirty="0" smtClean="0">
                <a:latin typeface="Times New Roman" panose="02020603050405020304" pitchFamily="18" charset="0"/>
                <a:cs typeface="Times New Roman" panose="02020603050405020304" pitchFamily="18" charset="0"/>
              </a:rPr>
              <a:t>This presentation seeks to inform on the various areas covered in the securities and investments course.</a:t>
            </a:r>
          </a:p>
          <a:p>
            <a:pPr marL="0" indent="0">
              <a:buNone/>
            </a:pPr>
            <a:r>
              <a:rPr lang="en-GB" sz="2400" dirty="0" smtClean="0">
                <a:latin typeface="Times New Roman" panose="02020603050405020304" pitchFamily="18" charset="0"/>
                <a:cs typeface="Times New Roman" panose="02020603050405020304" pitchFamily="18" charset="0"/>
              </a:rPr>
              <a:t>The presentation will also explore the impact of the course on own financial plans.</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1841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anose="02020603050405020304" pitchFamily="18" charset="0"/>
                <a:cs typeface="Times New Roman" panose="02020603050405020304" pitchFamily="18" charset="0"/>
              </a:rPr>
              <a:t>Various types of investments</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just">
              <a:buNone/>
            </a:pPr>
            <a:r>
              <a:rPr lang="en-GB" sz="2400" dirty="0" smtClean="0">
                <a:latin typeface="Times New Roman" panose="02020603050405020304" pitchFamily="18" charset="0"/>
                <a:cs typeface="Times New Roman" panose="02020603050405020304" pitchFamily="18" charset="0"/>
              </a:rPr>
              <a:t>In the first section, I got to understand the various types of investments available to a prospective investor.</a:t>
            </a:r>
          </a:p>
          <a:p>
            <a:pPr marL="0" indent="0" algn="just">
              <a:buNone/>
            </a:pPr>
            <a:r>
              <a:rPr lang="en-GB" sz="2400" dirty="0" smtClean="0">
                <a:latin typeface="Times New Roman" panose="02020603050405020304" pitchFamily="18" charset="0"/>
                <a:cs typeface="Times New Roman" panose="02020603050405020304" pitchFamily="18" charset="0"/>
              </a:rPr>
              <a:t>By exploring the characteristics of each investment option, I was able to understand the advantages and drawbacks of each investment type and hence appreciate them.</a:t>
            </a:r>
          </a:p>
          <a:p>
            <a:pPr marL="0" indent="0" algn="just">
              <a:buNone/>
            </a:pPr>
            <a:r>
              <a:rPr lang="en-GB" sz="2400" dirty="0" smtClean="0">
                <a:latin typeface="Times New Roman" panose="02020603050405020304" pitchFamily="18" charset="0"/>
                <a:cs typeface="Times New Roman" panose="02020603050405020304" pitchFamily="18" charset="0"/>
              </a:rPr>
              <a:t>I’m now able to make decisions proper investment decisions based on relevant considerations.</a:t>
            </a:r>
          </a:p>
          <a:p>
            <a:pPr marL="0" indent="0" algn="just">
              <a:buNone/>
            </a:pPr>
            <a:r>
              <a:rPr lang="en-GB" sz="2400" dirty="0" smtClean="0">
                <a:latin typeface="Times New Roman" panose="02020603050405020304" pitchFamily="18" charset="0"/>
                <a:cs typeface="Times New Roman" panose="02020603050405020304" pitchFamily="18" charset="0"/>
              </a:rPr>
              <a:t>From the course, I have been able to understand and appreciate diversification as an investment strategy.</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3622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anose="02020603050405020304" pitchFamily="18" charset="0"/>
                <a:cs typeface="Times New Roman" panose="02020603050405020304" pitchFamily="18" charset="0"/>
              </a:rPr>
              <a:t>Saving and Investing</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marL="0" indent="0" algn="just">
              <a:buNone/>
            </a:pPr>
            <a:r>
              <a:rPr lang="en-GB" sz="2400" dirty="0" smtClean="0">
                <a:latin typeface="Times New Roman" panose="02020603050405020304" pitchFamily="18" charset="0"/>
                <a:cs typeface="Times New Roman" panose="02020603050405020304" pitchFamily="18" charset="0"/>
              </a:rPr>
              <a:t>From this section of the course, I have been able to learn on some salient aspects of investing and saving.</a:t>
            </a:r>
          </a:p>
          <a:p>
            <a:pPr marL="0" indent="0" algn="just">
              <a:buNone/>
            </a:pPr>
            <a:r>
              <a:rPr lang="en-GB" sz="2400" dirty="0" smtClean="0">
                <a:latin typeface="Times New Roman" panose="02020603050405020304" pitchFamily="18" charset="0"/>
                <a:cs typeface="Times New Roman" panose="02020603050405020304" pitchFamily="18" charset="0"/>
              </a:rPr>
              <a:t>This includes aspects like the importance of time value in investment decision making, understanding historical performance and how it relates to the present and future investment performance and also on identification of personal risk profile and tolerance.</a:t>
            </a:r>
          </a:p>
          <a:p>
            <a:pPr marL="0" indent="0" algn="just">
              <a:buNone/>
            </a:pPr>
            <a:r>
              <a:rPr lang="en-GB" sz="2400" dirty="0" smtClean="0">
                <a:latin typeface="Times New Roman" panose="02020603050405020304" pitchFamily="18" charset="0"/>
                <a:cs typeface="Times New Roman" panose="02020603050405020304" pitchFamily="18" charset="0"/>
              </a:rPr>
              <a:t>Such knowledge will guide me in choosing which investments to venture on and for how long.</a:t>
            </a:r>
          </a:p>
          <a:p>
            <a:pPr marL="0" indent="0" algn="just">
              <a:buNone/>
            </a:pPr>
            <a:r>
              <a:rPr lang="en-GB" sz="2400" dirty="0" smtClean="0">
                <a:latin typeface="Times New Roman" panose="02020603050405020304" pitchFamily="18" charset="0"/>
                <a:cs typeface="Times New Roman" panose="02020603050405020304" pitchFamily="18" charset="0"/>
              </a:rPr>
              <a:t>Through this unit, I have seen the importance of retirement planning and how to make comparisons between different investment opportunities.</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9991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anose="02020603050405020304" pitchFamily="18" charset="0"/>
                <a:cs typeface="Times New Roman" panose="02020603050405020304" pitchFamily="18" charset="0"/>
              </a:rPr>
              <a:t>Time Value of Money</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just">
              <a:buNone/>
            </a:pPr>
            <a:r>
              <a:rPr lang="en-GB" sz="2400" dirty="0" smtClean="0">
                <a:latin typeface="Times New Roman" panose="02020603050405020304" pitchFamily="18" charset="0"/>
                <a:cs typeface="Times New Roman" panose="02020603050405020304" pitchFamily="18" charset="0"/>
              </a:rPr>
              <a:t>This section highlighted on the meaning of the term, time value of money and helped in understanding why the same amount of money may have different values in different times.</a:t>
            </a:r>
          </a:p>
          <a:p>
            <a:pPr marL="0" indent="0" algn="just">
              <a:buNone/>
            </a:pPr>
            <a:r>
              <a:rPr lang="en-GB" sz="2400" dirty="0" smtClean="0">
                <a:latin typeface="Times New Roman" panose="02020603050405020304" pitchFamily="18" charset="0"/>
                <a:cs typeface="Times New Roman" panose="02020603050405020304" pitchFamily="18" charset="0"/>
              </a:rPr>
              <a:t>The knowledge on discounting and compounding will help me in my investment appraisals before I invest.</a:t>
            </a:r>
          </a:p>
          <a:p>
            <a:pPr marL="0" indent="0" algn="just">
              <a:buNone/>
            </a:pPr>
            <a:r>
              <a:rPr lang="en-GB" sz="2400" dirty="0" smtClean="0">
                <a:latin typeface="Times New Roman" panose="02020603050405020304" pitchFamily="18" charset="0"/>
                <a:cs typeface="Times New Roman" panose="02020603050405020304" pitchFamily="18" charset="0"/>
              </a:rPr>
              <a:t>This would facilitate proper decision making and avoid investing blindly.</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7520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anose="02020603050405020304" pitchFamily="18" charset="0"/>
                <a:cs typeface="Times New Roman" panose="02020603050405020304" pitchFamily="18" charset="0"/>
              </a:rPr>
              <a:t>Investment Risk</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just">
              <a:buNone/>
            </a:pPr>
            <a:r>
              <a:rPr lang="en-GB" sz="2400" dirty="0" smtClean="0">
                <a:latin typeface="Times New Roman" panose="02020603050405020304" pitchFamily="18" charset="0"/>
                <a:cs typeface="Times New Roman" panose="02020603050405020304" pitchFamily="18" charset="0"/>
              </a:rPr>
              <a:t>This section helped me in understanding and appreciating the fact that risks in investments do really exist.</a:t>
            </a:r>
          </a:p>
          <a:p>
            <a:pPr marL="0" indent="0" algn="just">
              <a:buNone/>
            </a:pPr>
            <a:r>
              <a:rPr lang="en-GB" sz="2400" dirty="0" smtClean="0">
                <a:latin typeface="Times New Roman" panose="02020603050405020304" pitchFamily="18" charset="0"/>
                <a:cs typeface="Times New Roman" panose="02020603050405020304" pitchFamily="18" charset="0"/>
              </a:rPr>
              <a:t>Such knowledge will help me in ensuring that I have taken into account investment risk while making investment decisions.</a:t>
            </a:r>
          </a:p>
          <a:p>
            <a:pPr marL="0" indent="0" algn="just">
              <a:buNone/>
            </a:pPr>
            <a:r>
              <a:rPr lang="en-GB" sz="2400" dirty="0" smtClean="0">
                <a:latin typeface="Times New Roman" panose="02020603050405020304" pitchFamily="18" charset="0"/>
                <a:cs typeface="Times New Roman" panose="02020603050405020304" pitchFamily="18" charset="0"/>
              </a:rPr>
              <a:t>The section ha also helped me in recognising my risk profile and knowing how to match it with the various investment opportunities.</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9637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anose="02020603050405020304" pitchFamily="18" charset="0"/>
                <a:cs typeface="Times New Roman" panose="02020603050405020304" pitchFamily="18" charset="0"/>
              </a:rPr>
              <a:t>Investment Diversification</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just">
              <a:buNone/>
            </a:pPr>
            <a:r>
              <a:rPr lang="en-GB" sz="2400" dirty="0" smtClean="0">
                <a:latin typeface="Times New Roman" panose="02020603050405020304" pitchFamily="18" charset="0"/>
                <a:cs typeface="Times New Roman" panose="02020603050405020304" pitchFamily="18" charset="0"/>
              </a:rPr>
              <a:t>Knowledge on diversification in investments as a strategy of reducing risk will facilitate my choice of appropriate investments to include in a portfolio.</a:t>
            </a:r>
          </a:p>
          <a:p>
            <a:pPr marL="0" indent="0" algn="just">
              <a:buNone/>
            </a:pPr>
            <a:r>
              <a:rPr lang="en-GB" sz="2400" dirty="0" smtClean="0">
                <a:latin typeface="Times New Roman" panose="02020603050405020304" pitchFamily="18" charset="0"/>
                <a:cs typeface="Times New Roman" panose="02020603050405020304" pitchFamily="18" charset="0"/>
              </a:rPr>
              <a:t>The section has also helped me in knowing the challenges that comes with diversification thereby facilitating my decision on the extends of diversification which would be sound.</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8724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anose="02020603050405020304" pitchFamily="18" charset="0"/>
                <a:cs typeface="Times New Roman" panose="02020603050405020304" pitchFamily="18" charset="0"/>
              </a:rPr>
              <a:t>Investments’ Automation</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just">
              <a:buNone/>
            </a:pPr>
            <a:r>
              <a:rPr lang="en-GB" sz="2400" dirty="0" smtClean="0">
                <a:latin typeface="Times New Roman" panose="02020603050405020304" pitchFamily="18" charset="0"/>
                <a:cs typeface="Times New Roman" panose="02020603050405020304" pitchFamily="18" charset="0"/>
              </a:rPr>
              <a:t>Through the knowledge gained from this course, aspects like investments.</a:t>
            </a:r>
          </a:p>
          <a:p>
            <a:pPr marL="0" indent="0" algn="just">
              <a:buNone/>
            </a:pPr>
            <a:r>
              <a:rPr lang="en-GB" sz="2400" dirty="0" smtClean="0">
                <a:latin typeface="Times New Roman" panose="02020603050405020304" pitchFamily="18" charset="0"/>
                <a:cs typeface="Times New Roman" panose="02020603050405020304" pitchFamily="18" charset="0"/>
              </a:rPr>
              <a:t>The knowledge would also be very useful in understanding the importance of investments over a longer period of time.</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4597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anose="02020603050405020304" pitchFamily="18" charset="0"/>
                <a:cs typeface="Times New Roman" panose="02020603050405020304" pitchFamily="18" charset="0"/>
              </a:rPr>
              <a:t>Summary</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just">
              <a:buNone/>
            </a:pPr>
            <a:r>
              <a:rPr lang="en-GB" sz="2400" dirty="0" smtClean="0">
                <a:latin typeface="Times New Roman" panose="02020603050405020304" pitchFamily="18" charset="0"/>
                <a:cs typeface="Times New Roman" panose="02020603050405020304" pitchFamily="18" charset="0"/>
              </a:rPr>
              <a:t>The unit in securities and investments has been very </a:t>
            </a:r>
            <a:r>
              <a:rPr lang="en-GB" sz="2400" dirty="0" err="1" smtClean="0">
                <a:latin typeface="Times New Roman" panose="02020603050405020304" pitchFamily="18" charset="0"/>
                <a:cs typeface="Times New Roman" panose="02020603050405020304" pitchFamily="18" charset="0"/>
              </a:rPr>
              <a:t>enlighting</a:t>
            </a:r>
            <a:r>
              <a:rPr lang="en-GB" sz="2400" dirty="0" smtClean="0">
                <a:latin typeface="Times New Roman" panose="02020603050405020304" pitchFamily="18" charset="0"/>
                <a:cs typeface="Times New Roman" panose="02020603050405020304" pitchFamily="18" charset="0"/>
              </a:rPr>
              <a:t> in matters of investment.</a:t>
            </a:r>
          </a:p>
          <a:p>
            <a:pPr marL="0" indent="0" algn="just">
              <a:buNone/>
            </a:pPr>
            <a:r>
              <a:rPr lang="en-GB" sz="2400" dirty="0" smtClean="0">
                <a:latin typeface="Times New Roman" panose="02020603050405020304" pitchFamily="18" charset="0"/>
                <a:cs typeface="Times New Roman" panose="02020603050405020304" pitchFamily="18" charset="0"/>
              </a:rPr>
              <a:t>The chapter has helped me achieve some great milestones like in making of investment choices, risk consideration in investment decision making and investment automation among other important sections.</a:t>
            </a:r>
          </a:p>
          <a:p>
            <a:pPr marL="0" indent="0" algn="just">
              <a:buNone/>
            </a:pPr>
            <a:r>
              <a:rPr lang="en-GB" sz="2400" dirty="0" smtClean="0">
                <a:latin typeface="Times New Roman" panose="02020603050405020304" pitchFamily="18" charset="0"/>
                <a:cs typeface="Times New Roman" panose="02020603050405020304" pitchFamily="18" charset="0"/>
              </a:rPr>
              <a:t>The unit has also helped in understanding the time value of money aspect its impact on our decision making.</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4708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latin typeface="Times New Roman" panose="02020603050405020304" pitchFamily="18" charset="0"/>
                <a:cs typeface="Times New Roman" panose="02020603050405020304" pitchFamily="18" charset="0"/>
              </a:rPr>
              <a:t>References</a:t>
            </a:r>
            <a:endParaRPr lang="en-GB"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0" indent="0" algn="just">
              <a:buNone/>
            </a:pPr>
            <a:r>
              <a:rPr lang="en-US" sz="2400" i="1" dirty="0">
                <a:latin typeface="Times New Roman" panose="02020603050405020304" pitchFamily="18" charset="0"/>
                <a:cs typeface="Times New Roman" panose="02020603050405020304" pitchFamily="18" charset="0"/>
              </a:rPr>
              <a:t>“Exploring Alternative Investments”. </a:t>
            </a:r>
            <a:r>
              <a:rPr lang="en-US" sz="2400" dirty="0">
                <a:latin typeface="Times New Roman" panose="02020603050405020304" pitchFamily="18" charset="0"/>
                <a:cs typeface="Times New Roman" panose="02020603050405020304" pitchFamily="18" charset="0"/>
              </a:rPr>
              <a:t>2019.  Raymond James &amp; Associates, Inc.  St. Petersburg, FL</a:t>
            </a:r>
            <a:r>
              <a:rPr lang="en-US" sz="2400" dirty="0" smtClean="0">
                <a:latin typeface="Times New Roman" panose="02020603050405020304" pitchFamily="18" charset="0"/>
                <a:cs typeface="Times New Roman" panose="02020603050405020304" pitchFamily="18" charset="0"/>
              </a:rPr>
              <a:t>.</a:t>
            </a:r>
          </a:p>
          <a:p>
            <a:pPr marL="0" indent="0" algn="just">
              <a:buNone/>
            </a:pPr>
            <a:r>
              <a:rPr lang="en-US" sz="2400" i="1" dirty="0">
                <a:latin typeface="Times New Roman" panose="02020603050405020304" pitchFamily="18" charset="0"/>
                <a:cs typeface="Times New Roman" panose="02020603050405020304" pitchFamily="18" charset="0"/>
              </a:rPr>
              <a:t>“Saving and Investing – A Roadmap to Your Financial Security Through Saving and Investing”.  </a:t>
            </a:r>
            <a:r>
              <a:rPr lang="en-US" sz="2400" dirty="0">
                <a:latin typeface="Times New Roman" panose="02020603050405020304" pitchFamily="18" charset="0"/>
                <a:cs typeface="Times New Roman" panose="02020603050405020304" pitchFamily="18" charset="0"/>
              </a:rPr>
              <a:t>June, 2011.  United States Securities and Exchange Commission.  Washington, D.C.</a:t>
            </a:r>
            <a:endParaRPr lang="en-GB" sz="2400" dirty="0">
              <a:latin typeface="Times New Roman" panose="02020603050405020304" pitchFamily="18" charset="0"/>
              <a:cs typeface="Times New Roman" panose="02020603050405020304" pitchFamily="18" charset="0"/>
            </a:endParaRPr>
          </a:p>
          <a:p>
            <a:pPr marL="0" indent="0" algn="just">
              <a:buNone/>
            </a:pPr>
            <a:r>
              <a:rPr lang="en-US" sz="2400" i="1" dirty="0">
                <a:latin typeface="Times New Roman" panose="02020603050405020304" pitchFamily="18" charset="0"/>
                <a:cs typeface="Times New Roman" panose="02020603050405020304" pitchFamily="18" charset="0"/>
              </a:rPr>
              <a:t>“Time Value of Money”. </a:t>
            </a:r>
            <a:r>
              <a:rPr lang="en-US" sz="2400" dirty="0" err="1">
                <a:latin typeface="Times New Roman" panose="02020603050405020304" pitchFamily="18" charset="0"/>
                <a:cs typeface="Times New Roman" panose="02020603050405020304" pitchFamily="18" charset="0"/>
              </a:rPr>
              <a:t>Riaz</a:t>
            </a:r>
            <a:r>
              <a:rPr lang="en-US" sz="2400" dirty="0">
                <a:latin typeface="Times New Roman" panose="02020603050405020304" pitchFamily="18" charset="0"/>
                <a:cs typeface="Times New Roman" panose="02020603050405020304" pitchFamily="18" charset="0"/>
              </a:rPr>
              <a:t> Hussain, PhD. Physics.  N.D. University of Scranton MBA503 Course.  Retrieved July 6, 2019 from </a:t>
            </a:r>
            <a:r>
              <a:rPr lang="en-US" sz="2400" dirty="0">
                <a:latin typeface="Times New Roman" panose="02020603050405020304" pitchFamily="18" charset="0"/>
                <a:cs typeface="Times New Roman" panose="02020603050405020304" pitchFamily="18" charset="0"/>
                <a:hlinkClick r:id="rId2"/>
              </a:rPr>
              <a:t>https://</a:t>
            </a:r>
            <a:r>
              <a:rPr lang="en-US" sz="2400" dirty="0" smtClean="0">
                <a:latin typeface="Times New Roman" panose="02020603050405020304" pitchFamily="18" charset="0"/>
                <a:cs typeface="Times New Roman" panose="02020603050405020304" pitchFamily="18" charset="0"/>
                <a:hlinkClick r:id="rId2"/>
              </a:rPr>
              <a:t>www.scranton.edu/faculty/hussain/teaching/mba503c/MBA503C02.pdf</a:t>
            </a:r>
            <a:endParaRPr lang="en-US" sz="2400" dirty="0" smtClean="0">
              <a:latin typeface="Times New Roman" panose="02020603050405020304" pitchFamily="18" charset="0"/>
              <a:cs typeface="Times New Roman" panose="02020603050405020304" pitchFamily="18" charset="0"/>
            </a:endParaRPr>
          </a:p>
          <a:p>
            <a:pPr marL="0" indent="0" algn="just">
              <a:buNone/>
            </a:pPr>
            <a:r>
              <a:rPr lang="en-US" sz="2400" i="1" dirty="0">
                <a:latin typeface="Times New Roman" panose="02020603050405020304" pitchFamily="18" charset="0"/>
                <a:cs typeface="Times New Roman" panose="02020603050405020304" pitchFamily="18" charset="0"/>
              </a:rPr>
              <a:t>“Risk Profiling and Tolerance: Insights for the Private Wealth Manager”. </a:t>
            </a:r>
            <a:r>
              <a:rPr lang="en-US" sz="2400" dirty="0">
                <a:latin typeface="Times New Roman" panose="02020603050405020304" pitchFamily="18" charset="0"/>
                <a:cs typeface="Times New Roman" panose="02020603050405020304" pitchFamily="18" charset="0"/>
              </a:rPr>
              <a:t>2018.  CFA Institute Research Foundation.  New York</a:t>
            </a:r>
            <a:r>
              <a:rPr lang="en-US" sz="2400" dirty="0" smtClean="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54677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130</TotalTime>
  <Words>621</Words>
  <Application>Microsoft Office PowerPoint</Application>
  <PresentationFormat>Widescreen</PresentationFormat>
  <Paragraphs>38</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Times New Roman</vt:lpstr>
      <vt:lpstr>Trebuchet MS</vt:lpstr>
      <vt:lpstr>Wingdings 3</vt:lpstr>
      <vt:lpstr>Facet</vt:lpstr>
      <vt:lpstr>Securities and Investments Course Impact on Own Financial Plans</vt:lpstr>
      <vt:lpstr>Focus of the Presentation</vt:lpstr>
      <vt:lpstr>Various types of investments</vt:lpstr>
      <vt:lpstr>Saving and Investing</vt:lpstr>
      <vt:lpstr>Time Value of Money</vt:lpstr>
      <vt:lpstr>Investment Risk</vt:lpstr>
      <vt:lpstr>Investment Diversification</vt:lpstr>
      <vt:lpstr>Investments’ Automation</vt:lpstr>
      <vt:lpstr>Summary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UKL</dc:creator>
  <cp:lastModifiedBy>UKL</cp:lastModifiedBy>
  <cp:revision>23</cp:revision>
  <dcterms:created xsi:type="dcterms:W3CDTF">2020-10-07T18:24:07Z</dcterms:created>
  <dcterms:modified xsi:type="dcterms:W3CDTF">2020-10-07T20:35:48Z</dcterms:modified>
</cp:coreProperties>
</file>